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315" r:id="rId4"/>
    <p:sldId id="319" r:id="rId5"/>
    <p:sldId id="316" r:id="rId6"/>
    <p:sldId id="310" r:id="rId7"/>
    <p:sldId id="320" r:id="rId8"/>
    <p:sldId id="317" r:id="rId9"/>
    <p:sldId id="318" r:id="rId10"/>
    <p:sldId id="311" r:id="rId11"/>
    <p:sldId id="312" r:id="rId12"/>
    <p:sldId id="313" r:id="rId13"/>
    <p:sldId id="314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533" autoAdjust="0"/>
  </p:normalViewPr>
  <p:slideViewPr>
    <p:cSldViewPr snapToGrid="0" snapToObjects="1" showGuides="1">
      <p:cViewPr varScale="1">
        <p:scale>
          <a:sx n="95" d="100"/>
          <a:sy n="95" d="100"/>
        </p:scale>
        <p:origin x="-14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F4325-2BC2-644F-B636-29D99C5EF3B5}" type="datetimeFigureOut">
              <a:rPr lang="en-US" smtClean="0"/>
              <a:pPr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519446"/>
            <a:ext cx="2038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AME20216 - Rumbach</a:t>
            </a:r>
            <a:endParaRPr lang="en-US" sz="1600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690839" y="6488668"/>
            <a:ext cx="45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B9FD30A-897A-DE48-8A66-351A36209B5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://www.foxnews.com/health/2018/01/12/teen-cell-phone-addiction-how-bad-has-it-gotten.html" TargetMode="External"/><Relationship Id="rId5" Type="http://schemas.openxmlformats.org/officeDocument/2006/relationships/hyperlink" Target="http://www.cnn.com/2017/11/30/health/smartphone-addiction-study/index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33738"/>
            <a:ext cx="7772400" cy="1470025"/>
          </a:xfrm>
        </p:spPr>
        <p:txBody>
          <a:bodyPr>
            <a:noAutofit/>
          </a:bodyPr>
          <a:lstStyle/>
          <a:p>
            <a:r>
              <a:rPr lang="en-US" sz="5200" b="1" dirty="0" smtClean="0"/>
              <a:t>AME 20216</a:t>
            </a:r>
            <a:br>
              <a:rPr lang="en-US" sz="5200" b="1" dirty="0" smtClean="0"/>
            </a:br>
            <a:r>
              <a:rPr lang="en-US" sz="5200" b="1" dirty="0" smtClean="0"/>
              <a:t>Lab I</a:t>
            </a:r>
            <a:endParaRPr lang="en-US" sz="5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9383" y="3484803"/>
            <a:ext cx="7015818" cy="1299922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tx1"/>
                </a:solidFill>
              </a:rPr>
              <a:t>Lab Rules, Policies, and Procedures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33" y="40529"/>
            <a:ext cx="377162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 smtClean="0"/>
              <a:t>Plots (See HW1)</a:t>
            </a:r>
            <a:endParaRPr lang="en-US" sz="42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992683" y="93435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45" y="907473"/>
            <a:ext cx="8743810" cy="499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493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071"/>
            <a:ext cx="2327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Schematics</a:t>
            </a:r>
            <a:endParaRPr lang="en-US" sz="3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531" y="923594"/>
            <a:ext cx="6992074" cy="39252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78127" y="6562181"/>
            <a:ext cx="3536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Sill TJ &amp; von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Recum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HA.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Biomaterials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(2008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14999" y="5002799"/>
            <a:ext cx="65003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Schematic of electrospinning. An electric field is applied to a polymer solution being ejected at a constant rate in the direction of a grounded target. The polymer solution is carried through air by an electric field to become fine fibers that are deposited on a rotating and/or translating mandrel to produce a fibrous mesh.</a:t>
            </a:r>
          </a:p>
        </p:txBody>
      </p:sp>
    </p:spTree>
    <p:extLst>
      <p:ext uri="{BB962C8B-B14F-4D97-AF65-F5344CB8AC3E}">
        <p14:creationId xmlns:p14="http://schemas.microsoft.com/office/powerpoint/2010/main" val="413572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071"/>
            <a:ext cx="1418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Tables</a:t>
            </a:r>
            <a:endParaRPr lang="en-US" sz="36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03" y="3051458"/>
            <a:ext cx="8382815" cy="26135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4881" y="688355"/>
            <a:ext cx="9119119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ts val="2130"/>
              </a:lnSpc>
              <a:spcBef>
                <a:spcPts val="600"/>
              </a:spcBef>
            </a:pPr>
            <a:r>
              <a:rPr lang="en-US" sz="2200" b="1" spc="-10" dirty="0">
                <a:solidFill>
                  <a:prstClr val="black"/>
                </a:solidFill>
                <a:latin typeface="Calibri"/>
                <a:cs typeface="Calibri"/>
              </a:rPr>
              <a:t>Tables should have…</a:t>
            </a:r>
            <a:endParaRPr lang="en-US" sz="2200" dirty="0">
              <a:solidFill>
                <a:prstClr val="black"/>
              </a:solidFill>
              <a:latin typeface="Calibri"/>
              <a:cs typeface="Calibri"/>
            </a:endParaRPr>
          </a:p>
          <a:p>
            <a:pPr marL="298450" indent="-285750">
              <a:lnSpc>
                <a:spcPts val="2130"/>
              </a:lnSpc>
              <a:spcBef>
                <a:spcPts val="600"/>
              </a:spcBef>
              <a:buFont typeface="Arial"/>
              <a:buChar char="•"/>
              <a:tabLst>
                <a:tab pos="298450" algn="l"/>
              </a:tabLst>
            </a:pPr>
            <a:r>
              <a:rPr lang="en-US" sz="2200" spc="-10" dirty="0">
                <a:solidFill>
                  <a:prstClr val="black"/>
                </a:solidFill>
                <a:latin typeface="Calibri"/>
                <a:cs typeface="Calibri"/>
              </a:rPr>
              <a:t>Table captions </a:t>
            </a:r>
            <a:r>
              <a:rPr lang="en-US" sz="2200" b="1" u="sng" spc="-10" dirty="0" smtClean="0">
                <a:solidFill>
                  <a:prstClr val="black"/>
                </a:solidFill>
                <a:latin typeface="Calibri"/>
                <a:cs typeface="Calibri"/>
              </a:rPr>
              <a:t>above</a:t>
            </a:r>
            <a:r>
              <a:rPr lang="en-US" sz="2200" spc="-10" dirty="0" smtClean="0">
                <a:solidFill>
                  <a:prstClr val="black"/>
                </a:solidFill>
                <a:latin typeface="Calibri"/>
                <a:cs typeface="Calibri"/>
              </a:rPr>
              <a:t> </a:t>
            </a:r>
            <a:r>
              <a:rPr lang="en-US" sz="2200" spc="-10" dirty="0">
                <a:solidFill>
                  <a:prstClr val="black"/>
                </a:solidFill>
                <a:latin typeface="Calibri"/>
                <a:cs typeface="Calibri"/>
              </a:rPr>
              <a:t>the table</a:t>
            </a:r>
            <a:endParaRPr lang="en-US" sz="2200" dirty="0">
              <a:solidFill>
                <a:prstClr val="black"/>
              </a:solidFill>
              <a:latin typeface="Calibri"/>
              <a:cs typeface="Calibri"/>
            </a:endParaRPr>
          </a:p>
          <a:p>
            <a:pPr marL="298450" indent="-285750">
              <a:lnSpc>
                <a:spcPts val="2130"/>
              </a:lnSpc>
              <a:spcBef>
                <a:spcPts val="600"/>
              </a:spcBef>
              <a:buFont typeface="Arial"/>
              <a:buChar char="•"/>
              <a:tabLst>
                <a:tab pos="298450" algn="l"/>
              </a:tabLst>
            </a:pPr>
            <a:r>
              <a:rPr lang="en-US" sz="2200" dirty="0" smtClean="0">
                <a:solidFill>
                  <a:prstClr val="black"/>
                </a:solidFill>
                <a:latin typeface="Calibri"/>
                <a:cs typeface="Calibri"/>
              </a:rPr>
              <a:t>Black text on white background</a:t>
            </a:r>
          </a:p>
          <a:p>
            <a:pPr marL="298450" indent="-285750">
              <a:lnSpc>
                <a:spcPts val="2130"/>
              </a:lnSpc>
              <a:spcBef>
                <a:spcPts val="600"/>
              </a:spcBef>
              <a:buFont typeface="Arial"/>
              <a:buChar char="•"/>
              <a:tabLst>
                <a:tab pos="298450" algn="l"/>
              </a:tabLst>
            </a:pPr>
            <a:r>
              <a:rPr lang="en-US" sz="2200" dirty="0" smtClean="0">
                <a:solidFill>
                  <a:prstClr val="black"/>
                </a:solidFill>
                <a:latin typeface="Calibri"/>
                <a:cs typeface="Calibri"/>
              </a:rPr>
              <a:t>Same font as rest of document</a:t>
            </a:r>
            <a:endParaRPr lang="en-US" sz="2200" dirty="0">
              <a:solidFill>
                <a:prstClr val="black"/>
              </a:solidFill>
              <a:latin typeface="Calibri"/>
              <a:cs typeface="Calibri"/>
            </a:endParaRPr>
          </a:p>
          <a:p>
            <a:pPr marL="298450" indent="-285750">
              <a:lnSpc>
                <a:spcPts val="2130"/>
              </a:lnSpc>
              <a:spcBef>
                <a:spcPts val="600"/>
              </a:spcBef>
              <a:buFont typeface="Arial"/>
              <a:buChar char="•"/>
              <a:tabLst>
                <a:tab pos="298450" algn="l"/>
              </a:tabLst>
            </a:pPr>
            <a:r>
              <a:rPr lang="en-US" sz="2200" spc="-10" dirty="0">
                <a:solidFill>
                  <a:prstClr val="black"/>
                </a:solidFill>
                <a:latin typeface="Calibri"/>
                <a:cs typeface="Calibri"/>
              </a:rPr>
              <a:t>Units should be given if </a:t>
            </a:r>
            <a:r>
              <a:rPr lang="en-US" sz="2200" spc="-10" dirty="0" smtClean="0">
                <a:solidFill>
                  <a:prstClr val="black"/>
                </a:solidFill>
                <a:latin typeface="Calibri"/>
                <a:cs typeface="Calibri"/>
              </a:rPr>
              <a:t>applicable</a:t>
            </a:r>
          </a:p>
          <a:p>
            <a:pPr marL="298450" indent="-285750">
              <a:lnSpc>
                <a:spcPts val="2130"/>
              </a:lnSpc>
              <a:spcBef>
                <a:spcPts val="600"/>
              </a:spcBef>
              <a:buFont typeface="Arial"/>
              <a:buChar char="•"/>
              <a:tabLst>
                <a:tab pos="298450" algn="l"/>
              </a:tabLst>
            </a:pPr>
            <a:r>
              <a:rPr lang="en-US" sz="2200" spc="-10" dirty="0" smtClean="0">
                <a:solidFill>
                  <a:prstClr val="black"/>
                </a:solidFill>
                <a:latin typeface="Calibri"/>
                <a:cs typeface="Calibri"/>
              </a:rPr>
              <a:t>Include reference number next to value you did not measure.</a:t>
            </a:r>
            <a:endParaRPr lang="en-US" sz="2200" spc="-10" dirty="0">
              <a:solidFill>
                <a:prstClr val="black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94376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071"/>
            <a:ext cx="44286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Academic Honor Code</a:t>
            </a:r>
            <a:endParaRPr lang="en-US" sz="3600" b="1" dirty="0"/>
          </a:p>
        </p:txBody>
      </p:sp>
      <p:sp>
        <p:nvSpPr>
          <p:cNvPr id="3" name="object 3"/>
          <p:cNvSpPr txBox="1"/>
          <p:nvPr/>
        </p:nvSpPr>
        <p:spPr>
          <a:xfrm>
            <a:off x="0" y="1059554"/>
            <a:ext cx="8874245" cy="503599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marR="5080" indent="-342900">
              <a:lnSpc>
                <a:spcPts val="3300"/>
              </a:lnSpc>
              <a:buClr>
                <a:srgbClr val="002B5C"/>
              </a:buClr>
              <a:buFont typeface="Arial"/>
              <a:buChar char="•"/>
              <a:tabLst>
                <a:tab pos="355600" algn="l"/>
              </a:tabLst>
            </a:pPr>
            <a:r>
              <a:rPr lang="en-US" sz="2800" b="1" dirty="0" smtClean="0">
                <a:solidFill>
                  <a:srgbClr val="002B5C"/>
                </a:solidFill>
                <a:latin typeface="Calibri"/>
                <a:cs typeface="Calibri"/>
              </a:rPr>
              <a:t>Common Violations:</a:t>
            </a:r>
            <a:endParaRPr sz="2800" b="1" dirty="0" smtClean="0">
              <a:solidFill>
                <a:prstClr val="black"/>
              </a:solidFill>
              <a:latin typeface="Calibri"/>
              <a:cs typeface="Calibri"/>
            </a:endParaRPr>
          </a:p>
          <a:p>
            <a:pPr marL="755650" lvl="1" indent="-285750">
              <a:spcBef>
                <a:spcPts val="515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sz="2400" dirty="0" smtClean="0">
                <a:solidFill>
                  <a:srgbClr val="002B5C"/>
                </a:solidFill>
                <a:latin typeface="Calibri"/>
                <a:cs typeface="Calibri"/>
              </a:rPr>
              <a:t>Copy</a:t>
            </a:r>
            <a:r>
              <a:rPr sz="2400" spc="-15" dirty="0" smtClean="0">
                <a:solidFill>
                  <a:srgbClr val="002B5C"/>
                </a:solidFill>
                <a:latin typeface="Calibri"/>
                <a:cs typeface="Calibri"/>
              </a:rPr>
              <a:t>in</a:t>
            </a:r>
            <a:r>
              <a:rPr sz="2400" dirty="0" smtClean="0">
                <a:solidFill>
                  <a:srgbClr val="002B5C"/>
                </a:solidFill>
                <a:latin typeface="Calibri"/>
                <a:cs typeface="Calibri"/>
              </a:rPr>
              <a:t>g </a:t>
            </a: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e</a:t>
            </a:r>
            <a:r>
              <a:rPr sz="2400" spc="-20" dirty="0">
                <a:solidFill>
                  <a:srgbClr val="002B5C"/>
                </a:solidFill>
                <a:latin typeface="Calibri"/>
                <a:cs typeface="Calibri"/>
              </a:rPr>
              <a:t>xam</a:t>
            </a: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s</a:t>
            </a:r>
            <a:r>
              <a:rPr sz="2400" spc="-20" dirty="0">
                <a:solidFill>
                  <a:srgbClr val="002B5C"/>
                </a:solidFill>
                <a:latin typeface="Calibri"/>
                <a:cs typeface="Calibri"/>
              </a:rPr>
              <a:t>/</a:t>
            </a:r>
            <a:r>
              <a:rPr sz="2400" spc="-15" dirty="0">
                <a:solidFill>
                  <a:srgbClr val="002B5C"/>
                </a:solidFill>
                <a:latin typeface="Calibri"/>
                <a:cs typeface="Calibri"/>
              </a:rPr>
              <a:t>q</a:t>
            </a: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u</a:t>
            </a:r>
            <a:r>
              <a:rPr sz="2400" spc="-10" dirty="0">
                <a:solidFill>
                  <a:srgbClr val="002B5C"/>
                </a:solidFill>
                <a:latin typeface="Calibri"/>
                <a:cs typeface="Calibri"/>
              </a:rPr>
              <a:t>i</a:t>
            </a:r>
            <a:r>
              <a:rPr sz="2400" spc="-20" dirty="0">
                <a:solidFill>
                  <a:srgbClr val="002B5C"/>
                </a:solidFill>
                <a:latin typeface="Calibri"/>
                <a:cs typeface="Calibri"/>
              </a:rPr>
              <a:t>zz</a:t>
            </a: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es</a:t>
            </a:r>
            <a:endParaRPr sz="2400" dirty="0">
              <a:solidFill>
                <a:prstClr val="black"/>
              </a:solidFill>
              <a:latin typeface="Calibri"/>
              <a:cs typeface="Calibri"/>
            </a:endParaRPr>
          </a:p>
          <a:p>
            <a:pPr marL="755650" lvl="1" indent="-285750">
              <a:spcBef>
                <a:spcPts val="520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Copy</a:t>
            </a:r>
            <a:r>
              <a:rPr sz="2400" spc="-15" dirty="0">
                <a:solidFill>
                  <a:srgbClr val="002B5C"/>
                </a:solidFill>
                <a:latin typeface="Calibri"/>
                <a:cs typeface="Calibri"/>
              </a:rPr>
              <a:t>in</a:t>
            </a: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g </a:t>
            </a:r>
            <a:r>
              <a:rPr sz="2400" b="1" dirty="0">
                <a:solidFill>
                  <a:srgbClr val="002B5C"/>
                </a:solidFill>
                <a:latin typeface="Calibri"/>
                <a:cs typeface="Calibri"/>
              </a:rPr>
              <a:t>t</a:t>
            </a:r>
            <a:r>
              <a:rPr sz="2400" b="1" spc="-5" dirty="0">
                <a:solidFill>
                  <a:srgbClr val="002B5C"/>
                </a:solidFill>
                <a:latin typeface="Calibri"/>
                <a:cs typeface="Calibri"/>
              </a:rPr>
              <a:t>e</a:t>
            </a:r>
            <a:r>
              <a:rPr sz="2400" b="1" spc="-20" dirty="0">
                <a:solidFill>
                  <a:srgbClr val="002B5C"/>
                </a:solidFill>
                <a:latin typeface="Calibri"/>
                <a:cs typeface="Calibri"/>
              </a:rPr>
              <a:t>x</a:t>
            </a:r>
            <a:r>
              <a:rPr sz="2400" b="1" dirty="0">
                <a:solidFill>
                  <a:srgbClr val="002B5C"/>
                </a:solidFill>
                <a:latin typeface="Calibri"/>
                <a:cs typeface="Calibri"/>
              </a:rPr>
              <a:t>t</a:t>
            </a:r>
            <a:r>
              <a:rPr sz="2400" b="1" spc="-30" dirty="0">
                <a:solidFill>
                  <a:srgbClr val="002B5C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002B5C"/>
                </a:solidFill>
                <a:latin typeface="Calibri"/>
                <a:cs typeface="Calibri"/>
              </a:rPr>
              <a:t>f</a:t>
            </a:r>
            <a:r>
              <a:rPr sz="2400" spc="-15" dirty="0">
                <a:solidFill>
                  <a:srgbClr val="002B5C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002B5C"/>
                </a:solidFill>
                <a:latin typeface="Calibri"/>
                <a:cs typeface="Calibri"/>
              </a:rPr>
              <a:t>om</a:t>
            </a: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 </a:t>
            </a:r>
            <a:r>
              <a:rPr lang="en-US" sz="2400" spc="-20" dirty="0" smtClean="0">
                <a:solidFill>
                  <a:srgbClr val="002B5C"/>
                </a:solidFill>
                <a:latin typeface="Calibri"/>
                <a:cs typeface="Calibri"/>
              </a:rPr>
              <a:t>another student’s </a:t>
            </a:r>
            <a:r>
              <a:rPr sz="2400" spc="-15" dirty="0" smtClean="0">
                <a:solidFill>
                  <a:srgbClr val="002B5C"/>
                </a:solidFill>
                <a:latin typeface="Calibri"/>
                <a:cs typeface="Calibri"/>
              </a:rPr>
              <a:t>r</a:t>
            </a:r>
            <a:r>
              <a:rPr sz="2400" spc="-5" dirty="0" smtClean="0">
                <a:solidFill>
                  <a:srgbClr val="002B5C"/>
                </a:solidFill>
                <a:latin typeface="Calibri"/>
                <a:cs typeface="Calibri"/>
              </a:rPr>
              <a:t>epo</a:t>
            </a:r>
            <a:r>
              <a:rPr sz="2400" dirty="0" smtClean="0">
                <a:solidFill>
                  <a:srgbClr val="002B5C"/>
                </a:solidFill>
                <a:latin typeface="Calibri"/>
                <a:cs typeface="Calibri"/>
              </a:rPr>
              <a:t>rt</a:t>
            </a:r>
            <a:r>
              <a:rPr lang="en-US" sz="2400" dirty="0" smtClean="0">
                <a:solidFill>
                  <a:srgbClr val="002B5C"/>
                </a:solidFill>
                <a:latin typeface="Calibri"/>
                <a:cs typeface="Calibri"/>
              </a:rPr>
              <a:t> or lab handout</a:t>
            </a:r>
            <a:endParaRPr sz="2400" dirty="0">
              <a:solidFill>
                <a:prstClr val="black"/>
              </a:solidFill>
              <a:latin typeface="Calibri"/>
              <a:cs typeface="Calibri"/>
            </a:endParaRPr>
          </a:p>
          <a:p>
            <a:pPr marL="755650" lvl="1" indent="-285750">
              <a:spcBef>
                <a:spcPts val="620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Copy</a:t>
            </a:r>
            <a:r>
              <a:rPr sz="2400" spc="-15" dirty="0">
                <a:solidFill>
                  <a:srgbClr val="002B5C"/>
                </a:solidFill>
                <a:latin typeface="Calibri"/>
                <a:cs typeface="Calibri"/>
              </a:rPr>
              <a:t>in</a:t>
            </a: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g </a:t>
            </a:r>
            <a:r>
              <a:rPr sz="2400" b="1" dirty="0">
                <a:solidFill>
                  <a:srgbClr val="002B5C"/>
                </a:solidFill>
                <a:latin typeface="Calibri"/>
                <a:cs typeface="Calibri"/>
              </a:rPr>
              <a:t>f</a:t>
            </a:r>
            <a:r>
              <a:rPr sz="2400" b="1" spc="-10" dirty="0">
                <a:solidFill>
                  <a:srgbClr val="002B5C"/>
                </a:solidFill>
                <a:latin typeface="Calibri"/>
                <a:cs typeface="Calibri"/>
              </a:rPr>
              <a:t>i</a:t>
            </a:r>
            <a:r>
              <a:rPr sz="2400" b="1" spc="-15" dirty="0">
                <a:solidFill>
                  <a:srgbClr val="002B5C"/>
                </a:solidFill>
                <a:latin typeface="Calibri"/>
                <a:cs typeface="Calibri"/>
              </a:rPr>
              <a:t>g</a:t>
            </a:r>
            <a:r>
              <a:rPr sz="2400" b="1" spc="-20" dirty="0">
                <a:solidFill>
                  <a:srgbClr val="002B5C"/>
                </a:solidFill>
                <a:latin typeface="Calibri"/>
                <a:cs typeface="Calibri"/>
              </a:rPr>
              <a:t>u</a:t>
            </a:r>
            <a:r>
              <a:rPr sz="2400" b="1" spc="-15" dirty="0">
                <a:solidFill>
                  <a:srgbClr val="002B5C"/>
                </a:solidFill>
                <a:latin typeface="Calibri"/>
                <a:cs typeface="Calibri"/>
              </a:rPr>
              <a:t>res</a:t>
            </a:r>
            <a:r>
              <a:rPr sz="2400" b="1" spc="-35" dirty="0">
                <a:solidFill>
                  <a:srgbClr val="002B5C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002B5C"/>
                </a:solidFill>
                <a:latin typeface="Calibri"/>
                <a:cs typeface="Calibri"/>
              </a:rPr>
              <a:t>f</a:t>
            </a:r>
            <a:r>
              <a:rPr sz="2400" spc="-15" dirty="0">
                <a:solidFill>
                  <a:srgbClr val="002B5C"/>
                </a:solidFill>
                <a:latin typeface="Calibri"/>
                <a:cs typeface="Calibri"/>
              </a:rPr>
              <a:t>r</a:t>
            </a:r>
            <a:r>
              <a:rPr sz="2400" spc="-20" dirty="0">
                <a:solidFill>
                  <a:srgbClr val="002B5C"/>
                </a:solidFill>
                <a:latin typeface="Calibri"/>
                <a:cs typeface="Calibri"/>
              </a:rPr>
              <a:t>om</a:t>
            </a:r>
            <a:r>
              <a:rPr sz="2400" dirty="0">
                <a:solidFill>
                  <a:srgbClr val="002B5C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002B5C"/>
                </a:solidFill>
                <a:latin typeface="Calibri"/>
                <a:cs typeface="Calibri"/>
              </a:rPr>
              <a:t>another student’s </a:t>
            </a:r>
            <a:r>
              <a:rPr sz="2400" spc="-15" dirty="0" smtClean="0">
                <a:solidFill>
                  <a:srgbClr val="002B5C"/>
                </a:solidFill>
                <a:latin typeface="Calibri"/>
                <a:cs typeface="Calibri"/>
              </a:rPr>
              <a:t>r</a:t>
            </a:r>
            <a:r>
              <a:rPr sz="2400" spc="-5" dirty="0" smtClean="0">
                <a:solidFill>
                  <a:srgbClr val="002B5C"/>
                </a:solidFill>
                <a:latin typeface="Calibri"/>
                <a:cs typeface="Calibri"/>
              </a:rPr>
              <a:t>epo</a:t>
            </a:r>
            <a:r>
              <a:rPr sz="2400" dirty="0" smtClean="0">
                <a:solidFill>
                  <a:srgbClr val="002B5C"/>
                </a:solidFill>
                <a:latin typeface="Calibri"/>
                <a:cs typeface="Calibri"/>
              </a:rPr>
              <a:t>rt</a:t>
            </a:r>
            <a:r>
              <a:rPr lang="en-US" sz="2400" dirty="0" smtClean="0">
                <a:solidFill>
                  <a:srgbClr val="002B5C"/>
                </a:solidFill>
                <a:latin typeface="Calibri"/>
                <a:cs typeface="Calibri"/>
              </a:rPr>
              <a:t> or lab handout</a:t>
            </a:r>
          </a:p>
          <a:p>
            <a:pPr marL="755650" lvl="1" indent="-285750">
              <a:spcBef>
                <a:spcPts val="620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lang="en-US" sz="2400" dirty="0" smtClean="0">
                <a:solidFill>
                  <a:srgbClr val="002B5C"/>
                </a:solidFill>
                <a:latin typeface="Calibri"/>
                <a:cs typeface="Calibri"/>
              </a:rPr>
              <a:t>Using another student’s </a:t>
            </a:r>
            <a:r>
              <a:rPr lang="en-US" sz="2400" dirty="0" err="1" smtClean="0">
                <a:solidFill>
                  <a:srgbClr val="002B5C"/>
                </a:solidFill>
                <a:latin typeface="Calibri"/>
                <a:cs typeface="Calibri"/>
              </a:rPr>
              <a:t>Matlab</a:t>
            </a:r>
            <a:r>
              <a:rPr lang="en-US" sz="2400" dirty="0" smtClean="0">
                <a:solidFill>
                  <a:srgbClr val="002B5C"/>
                </a:solidFill>
                <a:latin typeface="Calibri"/>
                <a:cs typeface="Calibri"/>
              </a:rPr>
              <a:t> code</a:t>
            </a:r>
          </a:p>
          <a:p>
            <a:pPr marL="755650" lvl="1" indent="-285750">
              <a:spcBef>
                <a:spcPts val="620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lang="en-US" sz="2400" dirty="0" smtClean="0">
                <a:solidFill>
                  <a:srgbClr val="002B5C"/>
                </a:solidFill>
                <a:latin typeface="Calibri"/>
                <a:cs typeface="Calibri"/>
              </a:rPr>
              <a:t>Posting answers to websites like </a:t>
            </a:r>
            <a:r>
              <a:rPr lang="en-US" sz="2400" dirty="0" err="1" smtClean="0">
                <a:solidFill>
                  <a:srgbClr val="002B5C"/>
                </a:solidFill>
                <a:latin typeface="Calibri"/>
                <a:cs typeface="Calibri"/>
              </a:rPr>
              <a:t>chegg.com</a:t>
            </a:r>
            <a:r>
              <a:rPr lang="en-US" sz="2400" dirty="0" smtClean="0">
                <a:solidFill>
                  <a:srgbClr val="002B5C"/>
                </a:solidFill>
                <a:latin typeface="Calibri"/>
                <a:cs typeface="Calibri"/>
              </a:rPr>
              <a:t> or course hero</a:t>
            </a:r>
          </a:p>
          <a:p>
            <a:pPr marL="755650" lvl="1" indent="-285750">
              <a:spcBef>
                <a:spcPts val="620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lang="en-US" sz="2400" dirty="0" smtClean="0">
                <a:solidFill>
                  <a:srgbClr val="002B5C"/>
                </a:solidFill>
                <a:latin typeface="Calibri"/>
                <a:cs typeface="Calibri"/>
              </a:rPr>
              <a:t>Lying about technology problems to obtain more time to work on an assignment</a:t>
            </a:r>
            <a:endParaRPr sz="2400" dirty="0">
              <a:solidFill>
                <a:prstClr val="black"/>
              </a:solidFill>
              <a:latin typeface="Calibri"/>
              <a:cs typeface="Calibri"/>
            </a:endParaRPr>
          </a:p>
          <a:p>
            <a:endParaRPr sz="2400" dirty="0">
              <a:solidFill>
                <a:prstClr val="black"/>
              </a:solidFill>
              <a:latin typeface="Calibri"/>
              <a:cs typeface="Calibri"/>
            </a:endParaRPr>
          </a:p>
          <a:p>
            <a:pPr marL="223520" algn="ctr">
              <a:spcBef>
                <a:spcPts val="1955"/>
              </a:spcBef>
            </a:pPr>
            <a:r>
              <a:rPr sz="2800" b="1" spc="-25" dirty="0">
                <a:solidFill>
                  <a:srgbClr val="002B5C"/>
                </a:solidFill>
                <a:latin typeface="Calibri"/>
                <a:cs typeface="Calibri"/>
              </a:rPr>
              <a:t>Th</a:t>
            </a:r>
            <a:r>
              <a:rPr sz="2800" b="1" dirty="0">
                <a:solidFill>
                  <a:srgbClr val="002B5C"/>
                </a:solidFill>
                <a:latin typeface="Calibri"/>
                <a:cs typeface="Calibri"/>
              </a:rPr>
              <a:t>ese</a:t>
            </a:r>
            <a:r>
              <a:rPr sz="2800" b="1" spc="-5" dirty="0">
                <a:solidFill>
                  <a:srgbClr val="002B5C"/>
                </a:solidFill>
                <a:latin typeface="Calibri"/>
                <a:cs typeface="Calibri"/>
              </a:rPr>
              <a:t> </a:t>
            </a:r>
            <a:r>
              <a:rPr sz="2800" b="1" spc="-15" dirty="0">
                <a:solidFill>
                  <a:srgbClr val="002B5C"/>
                </a:solidFill>
                <a:latin typeface="Calibri"/>
                <a:cs typeface="Calibri"/>
              </a:rPr>
              <a:t>will</a:t>
            </a:r>
            <a:r>
              <a:rPr sz="2800" b="1" spc="-5" dirty="0">
                <a:solidFill>
                  <a:srgbClr val="002B5C"/>
                </a:solidFill>
                <a:latin typeface="Calibri"/>
                <a:cs typeface="Calibri"/>
              </a:rPr>
              <a:t> </a:t>
            </a:r>
            <a:r>
              <a:rPr sz="2800" b="1" spc="-25" dirty="0">
                <a:solidFill>
                  <a:srgbClr val="002B5C"/>
                </a:solidFill>
                <a:latin typeface="Calibri"/>
                <a:cs typeface="Calibri"/>
              </a:rPr>
              <a:t>no</a:t>
            </a:r>
            <a:r>
              <a:rPr sz="2800" b="1" dirty="0">
                <a:solidFill>
                  <a:srgbClr val="002B5C"/>
                </a:solidFill>
                <a:latin typeface="Calibri"/>
                <a:cs typeface="Calibri"/>
              </a:rPr>
              <a:t>t</a:t>
            </a:r>
            <a:r>
              <a:rPr sz="2800" b="1" spc="-5" dirty="0">
                <a:solidFill>
                  <a:srgbClr val="002B5C"/>
                </a:solidFill>
                <a:latin typeface="Calibri"/>
                <a:cs typeface="Calibri"/>
              </a:rPr>
              <a:t> </a:t>
            </a:r>
            <a:r>
              <a:rPr sz="2800" b="1" spc="-25" dirty="0">
                <a:solidFill>
                  <a:srgbClr val="002B5C"/>
                </a:solidFill>
                <a:latin typeface="Calibri"/>
                <a:cs typeface="Calibri"/>
              </a:rPr>
              <a:t>b</a:t>
            </a:r>
            <a:r>
              <a:rPr sz="2800" b="1" dirty="0">
                <a:solidFill>
                  <a:srgbClr val="002B5C"/>
                </a:solidFill>
                <a:latin typeface="Calibri"/>
                <a:cs typeface="Calibri"/>
              </a:rPr>
              <a:t>e</a:t>
            </a:r>
            <a:r>
              <a:rPr sz="2800" b="1" spc="-5" dirty="0">
                <a:solidFill>
                  <a:srgbClr val="002B5C"/>
                </a:solidFill>
                <a:latin typeface="Calibri"/>
                <a:cs typeface="Calibri"/>
              </a:rPr>
              <a:t> </a:t>
            </a:r>
            <a:r>
              <a:rPr sz="2800" b="1" spc="-10" dirty="0" smtClean="0">
                <a:solidFill>
                  <a:srgbClr val="002B5C"/>
                </a:solidFill>
                <a:latin typeface="Calibri"/>
                <a:cs typeface="Calibri"/>
              </a:rPr>
              <a:t>t</a:t>
            </a:r>
            <a:r>
              <a:rPr sz="2800" b="1" spc="-25" dirty="0" smtClean="0">
                <a:solidFill>
                  <a:srgbClr val="002B5C"/>
                </a:solidFill>
                <a:latin typeface="Calibri"/>
                <a:cs typeface="Calibri"/>
              </a:rPr>
              <a:t>o</a:t>
            </a:r>
            <a:r>
              <a:rPr sz="2800" b="1" spc="-10" dirty="0" smtClean="0">
                <a:solidFill>
                  <a:srgbClr val="002B5C"/>
                </a:solidFill>
                <a:latin typeface="Calibri"/>
                <a:cs typeface="Calibri"/>
              </a:rPr>
              <a:t>l</a:t>
            </a:r>
            <a:r>
              <a:rPr sz="2800" b="1" dirty="0" smtClean="0">
                <a:solidFill>
                  <a:srgbClr val="002B5C"/>
                </a:solidFill>
                <a:latin typeface="Calibri"/>
                <a:cs typeface="Calibri"/>
              </a:rPr>
              <a:t>erate</a:t>
            </a:r>
            <a:r>
              <a:rPr sz="2800" b="1" spc="-25" dirty="0" smtClean="0">
                <a:solidFill>
                  <a:srgbClr val="002B5C"/>
                </a:solidFill>
                <a:latin typeface="Calibri"/>
                <a:cs typeface="Calibri"/>
              </a:rPr>
              <a:t>d</a:t>
            </a:r>
            <a:r>
              <a:rPr lang="en-US" sz="2800" b="1" dirty="0">
                <a:solidFill>
                  <a:srgbClr val="002B5C"/>
                </a:solidFill>
                <a:latin typeface="Calibri"/>
                <a:cs typeface="Calibri"/>
              </a:rPr>
              <a:t>.</a:t>
            </a:r>
            <a:endParaRPr sz="2800" dirty="0">
              <a:solidFill>
                <a:prstClr val="black"/>
              </a:solidFill>
              <a:latin typeface="Calibri"/>
              <a:cs typeface="Calibri"/>
            </a:endParaRPr>
          </a:p>
          <a:p>
            <a:pPr marL="223520" algn="ctr">
              <a:spcBef>
                <a:spcPts val="740"/>
              </a:spcBef>
            </a:pPr>
            <a:r>
              <a:rPr lang="en-US" sz="2800" b="1" dirty="0" smtClean="0">
                <a:solidFill>
                  <a:srgbClr val="002B5C"/>
                </a:solidFill>
                <a:latin typeface="Calibri"/>
                <a:cs typeface="Calibri"/>
              </a:rPr>
              <a:t>Violators will be handed over to the Dean.</a:t>
            </a:r>
            <a:endParaRPr sz="2800" b="1" dirty="0">
              <a:solidFill>
                <a:prstClr val="black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1817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4357"/>
            <a:ext cx="9144000" cy="1143000"/>
          </a:xfrm>
        </p:spPr>
        <p:txBody>
          <a:bodyPr>
            <a:noAutofit/>
          </a:bodyPr>
          <a:lstStyle/>
          <a:p>
            <a:r>
              <a:rPr lang="en-US" sz="4200" b="1" dirty="0" smtClean="0"/>
              <a:t>NO CELL PHONES IN LAB OR LECTURE!</a:t>
            </a:r>
            <a:endParaRPr lang="en-US" sz="4200" b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-3007" y="1419411"/>
            <a:ext cx="9296419" cy="5400875"/>
            <a:chOff x="-3007" y="1419411"/>
            <a:chExt cx="9296419" cy="540087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9376" y="1419411"/>
              <a:ext cx="2938389" cy="419210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47540" y="1419411"/>
              <a:ext cx="4445872" cy="4445872"/>
            </a:xfrm>
            <a:prstGeom prst="rect">
              <a:avLst/>
            </a:prstGeom>
          </p:spPr>
        </p:pic>
        <p:sp>
          <p:nvSpPr>
            <p:cNvPr id="7" name="Right Arrow 6"/>
            <p:cNvSpPr/>
            <p:nvPr/>
          </p:nvSpPr>
          <p:spPr>
            <a:xfrm>
              <a:off x="3745875" y="3017674"/>
              <a:ext cx="1722596" cy="671704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-3007" y="5650735"/>
              <a:ext cx="7586332" cy="11695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hlinkClick r:id="rId4"/>
                </a:rPr>
                <a:t>https://www.nytimes.com/2017/01/09/well/live/hooked-on-our-</a:t>
              </a:r>
              <a:r>
                <a:rPr lang="en-US" sz="1400" dirty="0" smtClean="0">
                  <a:hlinkClick r:id="rId4"/>
                </a:rPr>
                <a:t>smartphones.html</a:t>
              </a:r>
            </a:p>
            <a:p>
              <a:r>
                <a:rPr lang="en-US" sz="1400" dirty="0">
                  <a:hlinkClick r:id="rId4"/>
                </a:rPr>
                <a:t>https://www.wsj.com/articles/how-smartphones-hijack-our-minds-1507307811</a:t>
              </a:r>
            </a:p>
            <a:p>
              <a:r>
                <a:rPr lang="en-US" sz="1400" dirty="0" smtClean="0">
                  <a:hlinkClick r:id="rId4"/>
                </a:rPr>
                <a:t>http</a:t>
              </a:r>
              <a:r>
                <a:rPr lang="en-US" sz="1400" dirty="0">
                  <a:hlinkClick r:id="rId4"/>
                </a:rPr>
                <a:t>://www.foxnews.com/health/2018/01/12/teen-cell-phone-addiction-how-bad-has-it-</a:t>
              </a:r>
              <a:r>
                <a:rPr lang="en-US" sz="1400" dirty="0" smtClean="0">
                  <a:hlinkClick r:id="rId4"/>
                </a:rPr>
                <a:t>gotten.html</a:t>
              </a:r>
              <a:endParaRPr lang="en-US" sz="1400" dirty="0" smtClean="0"/>
            </a:p>
            <a:p>
              <a:r>
                <a:rPr lang="en-US" sz="1400" dirty="0">
                  <a:hlinkClick r:id="rId5"/>
                </a:rPr>
                <a:t>http://www.cnn.com/2017/11/30/health/smartphone-addiction-study/</a:t>
              </a:r>
              <a:r>
                <a:rPr lang="en-US" sz="1400" dirty="0" smtClean="0">
                  <a:hlinkClick r:id="rId5"/>
                </a:rPr>
                <a:t>index.html</a:t>
              </a:r>
              <a:endParaRPr lang="en-US" sz="1400" dirty="0" smtClean="0"/>
            </a:p>
            <a:p>
              <a:endParaRPr lang="en-US" sz="1400" dirty="0"/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11549" y="153932"/>
            <a:ext cx="52013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COVID-19 </a:t>
            </a:r>
            <a:r>
              <a:rPr lang="en-US" sz="4800" b="1" dirty="0" smtClean="0"/>
              <a:t>Protocols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105824" y="1209836"/>
            <a:ext cx="8892664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/>
              <a:t>W</a:t>
            </a:r>
            <a:r>
              <a:rPr lang="en-US" sz="3200" b="1" dirty="0" smtClean="0"/>
              <a:t>ash hands</a:t>
            </a:r>
            <a:r>
              <a:rPr lang="en-US" sz="3200" dirty="0" smtClean="0"/>
              <a:t> </a:t>
            </a:r>
            <a:r>
              <a:rPr lang="en-US" sz="3200" dirty="0"/>
              <a:t>upon entering the lab.</a:t>
            </a:r>
            <a:endParaRPr lang="en-US" sz="3200" b="1" dirty="0"/>
          </a:p>
          <a:p>
            <a:pPr marL="514350" lvl="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/>
              <a:t>P</a:t>
            </a:r>
            <a:r>
              <a:rPr lang="en-US" sz="3200" b="1" dirty="0" smtClean="0"/>
              <a:t>ut </a:t>
            </a:r>
            <a:r>
              <a:rPr lang="en-US" sz="3200" b="1" dirty="0"/>
              <a:t>on nitrile gloves </a:t>
            </a:r>
            <a:r>
              <a:rPr lang="en-US" sz="3200" dirty="0"/>
              <a:t>after washing </a:t>
            </a:r>
            <a:r>
              <a:rPr lang="en-US" sz="3200" dirty="0" smtClean="0"/>
              <a:t>hands.</a:t>
            </a:r>
          </a:p>
          <a:p>
            <a:pPr marL="514350" lvl="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 smtClean="0"/>
              <a:t>Sanitize lab </a:t>
            </a:r>
            <a:r>
              <a:rPr lang="en-US" sz="3200" b="1" dirty="0"/>
              <a:t>bench and equipment</a:t>
            </a:r>
            <a:r>
              <a:rPr lang="en-US" sz="3200" dirty="0"/>
              <a:t> with alcohol wipes after performing the </a:t>
            </a:r>
            <a:r>
              <a:rPr lang="en-US" sz="3200" dirty="0" smtClean="0"/>
              <a:t>lab.</a:t>
            </a:r>
          </a:p>
          <a:p>
            <a:pPr marL="514350" lvl="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/>
              <a:t>W</a:t>
            </a:r>
            <a:r>
              <a:rPr lang="en-US" sz="3200" b="1" dirty="0" smtClean="0"/>
              <a:t>ear </a:t>
            </a:r>
            <a:r>
              <a:rPr lang="en-US" sz="3200" b="1" dirty="0"/>
              <a:t>a mask </a:t>
            </a:r>
            <a:r>
              <a:rPr lang="en-US" sz="3200" dirty="0"/>
              <a:t>at all times during lab</a:t>
            </a:r>
            <a:r>
              <a:rPr lang="en-US" sz="32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9800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11549" y="153932"/>
            <a:ext cx="47195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COVID-19 </a:t>
            </a:r>
            <a:r>
              <a:rPr lang="en-US" sz="4800" b="1" dirty="0" smtClean="0"/>
              <a:t>Policies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105824" y="1209836"/>
            <a:ext cx="8892664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 smtClean="0">
                <a:ea typeface="ＭＳ 明朝"/>
                <a:cs typeface="Calibri"/>
              </a:rPr>
              <a:t>Email screenshot of Red Pass to Prof</a:t>
            </a:r>
            <a:r>
              <a:rPr lang="en-US" sz="3200" b="1" dirty="0">
                <a:ea typeface="ＭＳ 明朝"/>
                <a:cs typeface="Calibri"/>
              </a:rPr>
              <a:t>. Rumbach </a:t>
            </a:r>
            <a:r>
              <a:rPr lang="en-US" sz="3200" b="1" dirty="0" smtClean="0">
                <a:ea typeface="ＭＳ 明朝"/>
                <a:cs typeface="Calibri"/>
              </a:rPr>
              <a:t>and </a:t>
            </a:r>
            <a:r>
              <a:rPr lang="en-US" sz="3200" b="1" dirty="0">
                <a:ea typeface="ＭＳ 明朝"/>
                <a:cs typeface="Calibri"/>
              </a:rPr>
              <a:t>get tested</a:t>
            </a:r>
            <a:r>
              <a:rPr lang="en-US" sz="3200" b="1" dirty="0" smtClean="0">
                <a:ea typeface="ＭＳ 明朝"/>
                <a:cs typeface="Calibri"/>
              </a:rPr>
              <a:t>.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 smtClean="0">
                <a:ea typeface="ＭＳ 明朝"/>
                <a:cs typeface="Calibri"/>
              </a:rPr>
              <a:t>COVID Positive: Equipment will be sent to you in Quarantine via campus mail.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 smtClean="0">
                <a:ea typeface="ＭＳ 明朝"/>
                <a:cs typeface="Calibri"/>
              </a:rPr>
              <a:t>COVID Negative: Email me to schedule a make-up lab ASAP.</a:t>
            </a:r>
          </a:p>
          <a:p>
            <a:pPr marL="514350" indent="-514350">
              <a:spcBef>
                <a:spcPts val="1800"/>
              </a:spcBef>
              <a:buFont typeface="+mj-lt"/>
              <a:buAutoNum type="arabicPeriod"/>
            </a:pPr>
            <a:r>
              <a:rPr lang="en-US" sz="3200" b="1" dirty="0" smtClean="0">
                <a:ea typeface="ＭＳ 明朝"/>
                <a:cs typeface="Calibri"/>
              </a:rPr>
              <a:t>If you miss more than 3 of the first 7 weeks, we recommend you drop the course.</a:t>
            </a:r>
            <a:endParaRPr lang="en-US" sz="3200" b="1" dirty="0">
              <a:ea typeface="ＭＳ 明朝"/>
              <a:cs typeface="Calibri"/>
            </a:endParaRPr>
          </a:p>
          <a:p>
            <a:pPr marL="514350" lvl="0" indent="-514350">
              <a:spcBef>
                <a:spcPts val="1800"/>
              </a:spcBef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16554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071"/>
            <a:ext cx="2163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Lab Safety</a:t>
            </a:r>
            <a:endParaRPr lang="en-US" sz="3600" b="1" dirty="0"/>
          </a:p>
        </p:txBody>
      </p:sp>
      <p:sp>
        <p:nvSpPr>
          <p:cNvPr id="5" name="object 3"/>
          <p:cNvSpPr txBox="1"/>
          <p:nvPr/>
        </p:nvSpPr>
        <p:spPr>
          <a:xfrm>
            <a:off x="38877" y="1587337"/>
            <a:ext cx="9083654" cy="3441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spcBef>
                <a:spcPts val="22"/>
              </a:spcBef>
            </a:pP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355600" indent="-342900">
              <a:lnSpc>
                <a:spcPts val="2395"/>
              </a:lnSpc>
              <a:buClr>
                <a:srgbClr val="002B5C"/>
              </a:buClr>
              <a:buFont typeface="Arial"/>
              <a:buChar char="•"/>
              <a:tabLst>
                <a:tab pos="355600" algn="l"/>
              </a:tabLst>
            </a:pP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Personal</a:t>
            </a:r>
            <a:r>
              <a:rPr sz="2600" spc="-5" dirty="0">
                <a:solidFill>
                  <a:srgbClr val="002B5C"/>
                </a:solidFill>
                <a:latin typeface="Georgia"/>
                <a:cs typeface="Georgia"/>
              </a:rPr>
              <a:t> </a:t>
            </a: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Pro</a:t>
            </a: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t</a:t>
            </a: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e</a:t>
            </a: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ct</a:t>
            </a: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ive</a:t>
            </a:r>
            <a:r>
              <a:rPr sz="2600" spc="-5" dirty="0">
                <a:solidFill>
                  <a:srgbClr val="002B5C"/>
                </a:solidFill>
                <a:latin typeface="Georgia"/>
                <a:cs typeface="Georgia"/>
              </a:rPr>
              <a:t> </a:t>
            </a: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Equipmen</a:t>
            </a: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t</a:t>
            </a:r>
            <a:r>
              <a:rPr sz="2600" spc="-5" dirty="0">
                <a:solidFill>
                  <a:srgbClr val="002B5C"/>
                </a:solidFill>
                <a:latin typeface="Georgia"/>
                <a:cs typeface="Georgia"/>
              </a:rPr>
              <a:t> </a:t>
            </a:r>
            <a:r>
              <a:rPr sz="2600" spc="-15" dirty="0">
                <a:solidFill>
                  <a:srgbClr val="002B5C"/>
                </a:solidFill>
                <a:latin typeface="Georgia"/>
                <a:cs typeface="Georgia"/>
              </a:rPr>
              <a:t>(PPE)</a:t>
            </a: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755650" lvl="1" indent="-285750">
              <a:lnSpc>
                <a:spcPts val="2035"/>
              </a:lnSpc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Safety Glasses</a:t>
            </a: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"/>
              </a:spcBef>
              <a:buClr>
                <a:srgbClr val="002B5C"/>
              </a:buClr>
              <a:buFont typeface="Arial"/>
              <a:buChar char="–"/>
            </a:pP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355600" indent="-342900">
              <a:lnSpc>
                <a:spcPts val="2395"/>
              </a:lnSpc>
              <a:buClr>
                <a:srgbClr val="002B5C"/>
              </a:buClr>
              <a:buFont typeface="Arial"/>
              <a:buChar char="•"/>
              <a:tabLst>
                <a:tab pos="355600" algn="l"/>
              </a:tabLst>
            </a:pP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Emergency</a:t>
            </a:r>
            <a:r>
              <a:rPr sz="2600" spc="-114" dirty="0">
                <a:solidFill>
                  <a:srgbClr val="002B5C"/>
                </a:solidFill>
                <a:latin typeface="Georgia"/>
                <a:cs typeface="Georgia"/>
              </a:rPr>
              <a:t> </a:t>
            </a: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Act</a:t>
            </a: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ion</a:t>
            </a:r>
            <a:r>
              <a:rPr sz="2600" spc="-5" dirty="0">
                <a:solidFill>
                  <a:srgbClr val="002B5C"/>
                </a:solidFill>
                <a:latin typeface="Georgia"/>
                <a:cs typeface="Georgia"/>
              </a:rPr>
              <a:t> </a:t>
            </a: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Plan</a:t>
            </a: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755650" lvl="1" indent="-285750">
              <a:lnSpc>
                <a:spcPts val="2014"/>
              </a:lnSpc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F</a:t>
            </a: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ire</a:t>
            </a: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755650" lvl="1" indent="-285750">
              <a:lnSpc>
                <a:spcPts val="2020"/>
              </a:lnSpc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Torna</a:t>
            </a:r>
            <a:r>
              <a:rPr sz="2600" spc="-15" dirty="0">
                <a:solidFill>
                  <a:srgbClr val="002B5C"/>
                </a:solidFill>
                <a:latin typeface="Georgia"/>
                <a:cs typeface="Georgia"/>
              </a:rPr>
              <a:t>d</a:t>
            </a: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o</a:t>
            </a: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lvl="1">
              <a:spcBef>
                <a:spcPts val="2"/>
              </a:spcBef>
              <a:buClr>
                <a:srgbClr val="002B5C"/>
              </a:buClr>
              <a:buFont typeface="Arial"/>
              <a:buChar char="–"/>
            </a:pP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355600" indent="-342900">
              <a:lnSpc>
                <a:spcPts val="2395"/>
              </a:lnSpc>
              <a:buClr>
                <a:srgbClr val="002B5C"/>
              </a:buClr>
              <a:buFont typeface="Arial"/>
              <a:buChar char="•"/>
              <a:tabLst>
                <a:tab pos="355600" algn="l"/>
              </a:tabLst>
            </a:pP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Chemical</a:t>
            </a:r>
            <a:r>
              <a:rPr sz="2600" spc="-5" dirty="0">
                <a:solidFill>
                  <a:srgbClr val="002B5C"/>
                </a:solidFill>
                <a:latin typeface="Georgia"/>
                <a:cs typeface="Georgia"/>
              </a:rPr>
              <a:t> </a:t>
            </a: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Spill</a:t>
            </a:r>
            <a:r>
              <a:rPr sz="2600" spc="-5" dirty="0">
                <a:solidFill>
                  <a:srgbClr val="002B5C"/>
                </a:solidFill>
                <a:latin typeface="Georgia"/>
                <a:cs typeface="Georgia"/>
              </a:rPr>
              <a:t> </a:t>
            </a: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Ki</a:t>
            </a: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t</a:t>
            </a: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755650" lvl="1" indent="-285750">
              <a:lnSpc>
                <a:spcPts val="2014"/>
              </a:lnSpc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sz="2600" dirty="0">
                <a:solidFill>
                  <a:srgbClr val="002B5C"/>
                </a:solidFill>
                <a:latin typeface="Georgia"/>
                <a:cs typeface="Georgia"/>
              </a:rPr>
              <a:t>Floo</a:t>
            </a: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r-Dry</a:t>
            </a: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marL="755650" lvl="1" indent="-285750">
              <a:lnSpc>
                <a:spcPts val="2020"/>
              </a:lnSpc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sz="2600" spc="-15" dirty="0">
                <a:solidFill>
                  <a:srgbClr val="002B5C"/>
                </a:solidFill>
                <a:latin typeface="Georgia"/>
                <a:cs typeface="Georgia"/>
              </a:rPr>
              <a:t>Abso</a:t>
            </a:r>
            <a:r>
              <a:rPr sz="2600" spc="-10" dirty="0">
                <a:solidFill>
                  <a:srgbClr val="002B5C"/>
                </a:solidFill>
                <a:latin typeface="Georgia"/>
                <a:cs typeface="Georgia"/>
              </a:rPr>
              <a:t>rbative Blan</a:t>
            </a:r>
            <a:r>
              <a:rPr sz="2600" spc="-15" dirty="0">
                <a:solidFill>
                  <a:srgbClr val="002B5C"/>
                </a:solidFill>
                <a:latin typeface="Georgia"/>
                <a:cs typeface="Georgia"/>
              </a:rPr>
              <a:t>k</a:t>
            </a:r>
            <a:r>
              <a:rPr sz="2600" spc="-5" dirty="0">
                <a:solidFill>
                  <a:srgbClr val="002B5C"/>
                </a:solidFill>
                <a:latin typeface="Georgia"/>
                <a:cs typeface="Georgia"/>
              </a:rPr>
              <a:t>et</a:t>
            </a:r>
            <a:endParaRPr sz="2600" dirty="0">
              <a:solidFill>
                <a:prstClr val="black"/>
              </a:solidFill>
              <a:latin typeface="Georgia"/>
              <a:cs typeface="Georgia"/>
            </a:endParaRPr>
          </a:p>
        </p:txBody>
      </p:sp>
      <p:sp>
        <p:nvSpPr>
          <p:cNvPr id="6" name="object 4"/>
          <p:cNvSpPr/>
          <p:nvPr/>
        </p:nvSpPr>
        <p:spPr>
          <a:xfrm>
            <a:off x="6322591" y="2823980"/>
            <a:ext cx="2674319" cy="193219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60289" y="651402"/>
            <a:ext cx="734660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002B5C"/>
                </a:solidFill>
                <a:latin typeface="Georgia"/>
                <a:cs typeface="Georgia"/>
              </a:rPr>
              <a:t>EVERYONE MUST SIGN ACKNOWLEDGMENT FORMS</a:t>
            </a:r>
            <a:endParaRPr lang="en-US" sz="2600" dirty="0">
              <a:solidFill>
                <a:prstClr val="black"/>
              </a:solidFill>
              <a:latin typeface="Georgia"/>
              <a:cs typeface="Georgia"/>
            </a:endParaRPr>
          </a:p>
          <a:p>
            <a:pPr algn="ctr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387275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73738" y="0"/>
            <a:ext cx="2601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Lab Rules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766860"/>
            <a:ext cx="9144000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b="1" dirty="0" smtClean="0">
                <a:latin typeface="Calibri"/>
                <a:ea typeface="ＭＳ 明朝"/>
                <a:cs typeface="Calibri"/>
              </a:rPr>
              <a:t>Leave </a:t>
            </a:r>
            <a:r>
              <a:rPr lang="en-US" b="1" dirty="0">
                <a:latin typeface="Calibri"/>
                <a:ea typeface="ＭＳ 明朝"/>
                <a:cs typeface="Calibri"/>
              </a:rPr>
              <a:t>the equipment as you found it.</a:t>
            </a:r>
            <a:r>
              <a:rPr lang="en-US" dirty="0">
                <a:latin typeface="Calibri"/>
                <a:ea typeface="ＭＳ 明朝"/>
                <a:cs typeface="Calibri"/>
              </a:rPr>
              <a:t> </a:t>
            </a:r>
          </a:p>
          <a:p>
            <a:pPr marL="742950" marR="0" lvl="1" indent="-285750">
              <a:spcBef>
                <a:spcPts val="60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US" dirty="0">
                <a:latin typeface="Calibri"/>
                <a:ea typeface="ＭＳ 明朝"/>
                <a:cs typeface="Calibri"/>
              </a:rPr>
              <a:t>Disconnect all wires and cables.</a:t>
            </a:r>
          </a:p>
          <a:p>
            <a:pPr marL="742950" marR="0" lvl="1" indent="-285750">
              <a:spcBef>
                <a:spcPts val="60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US" dirty="0" smtClean="0">
                <a:latin typeface="Calibri"/>
                <a:ea typeface="ＭＳ 明朝"/>
                <a:cs typeface="Calibri"/>
              </a:rPr>
              <a:t>Sanitize Equipment</a:t>
            </a:r>
            <a:endParaRPr lang="en-US" dirty="0">
              <a:latin typeface="Calibri"/>
              <a:ea typeface="ＭＳ 明朝"/>
              <a:cs typeface="Calibri"/>
            </a:endParaRPr>
          </a:p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latin typeface="Calibri"/>
                <a:ea typeface="ＭＳ 明朝"/>
                <a:cs typeface="Calibri"/>
              </a:rPr>
              <a:t>Tech memos, lab reports, plots, and other deliverables are to be produced </a:t>
            </a:r>
            <a:r>
              <a:rPr lang="en-US" b="1" u="sng" dirty="0">
                <a:latin typeface="Calibri"/>
                <a:ea typeface="ＭＳ 明朝"/>
                <a:cs typeface="Calibri"/>
              </a:rPr>
              <a:t>individually</a:t>
            </a:r>
            <a:r>
              <a:rPr lang="en-US" b="1" dirty="0">
                <a:latin typeface="Calibri"/>
                <a:ea typeface="ＭＳ 明朝"/>
                <a:cs typeface="Calibri"/>
              </a:rPr>
              <a:t>.</a:t>
            </a:r>
            <a:endParaRPr lang="en-US" dirty="0">
              <a:latin typeface="Calibri"/>
              <a:ea typeface="ＭＳ 明朝"/>
              <a:cs typeface="Calibri"/>
            </a:endParaRPr>
          </a:p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latin typeface="Calibri"/>
                <a:ea typeface="ＭＳ 明朝"/>
                <a:cs typeface="Calibri"/>
              </a:rPr>
              <a:t>No cell phones in lab.</a:t>
            </a:r>
            <a:endParaRPr lang="en-US" dirty="0">
              <a:latin typeface="Calibri"/>
              <a:ea typeface="ＭＳ 明朝"/>
              <a:cs typeface="Calibri"/>
            </a:endParaRPr>
          </a:p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latin typeface="Calibri"/>
                <a:ea typeface="ＭＳ 明朝"/>
                <a:cs typeface="Calibri"/>
              </a:rPr>
              <a:t>No food or drink in lab.</a:t>
            </a:r>
            <a:endParaRPr lang="en-US" dirty="0">
              <a:latin typeface="Calibri"/>
              <a:ea typeface="ＭＳ 明朝"/>
              <a:cs typeface="Calibri"/>
            </a:endParaRPr>
          </a:p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latin typeface="Calibri"/>
                <a:ea typeface="ＭＳ 明朝"/>
                <a:cs typeface="Calibri"/>
              </a:rPr>
              <a:t>Wear safety glasses, lab coats, and/or closed toed shoes when specified by the lab instructor.</a:t>
            </a:r>
            <a:endParaRPr lang="en-US" dirty="0">
              <a:latin typeface="Calibri"/>
              <a:ea typeface="ＭＳ 明朝"/>
              <a:cs typeface="Calibri"/>
            </a:endParaRPr>
          </a:p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latin typeface="Calibri"/>
                <a:ea typeface="ＭＳ 明朝"/>
                <a:cs typeface="Calibri"/>
              </a:rPr>
              <a:t>Read the handout before lab.</a:t>
            </a:r>
            <a:endParaRPr lang="en-US" dirty="0">
              <a:latin typeface="Calibri"/>
              <a:ea typeface="ＭＳ 明朝"/>
              <a:cs typeface="Calibri"/>
            </a:endParaRPr>
          </a:p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latin typeface="Calibri"/>
                <a:ea typeface="ＭＳ 明朝"/>
                <a:cs typeface="Calibri"/>
              </a:rPr>
              <a:t>The instructor must sign your lab notebook before you leave.</a:t>
            </a:r>
            <a:endParaRPr lang="en-US" dirty="0">
              <a:latin typeface="Calibri"/>
              <a:ea typeface="ＭＳ 明朝"/>
              <a:cs typeface="Calibri"/>
            </a:endParaRPr>
          </a:p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latin typeface="Calibri"/>
                <a:ea typeface="ＭＳ 明朝"/>
                <a:cs typeface="Calibri"/>
              </a:rPr>
              <a:t>Show up to lab on time.</a:t>
            </a:r>
            <a:endParaRPr lang="en-US" dirty="0">
              <a:latin typeface="Calibri"/>
              <a:ea typeface="ＭＳ 明朝"/>
              <a:cs typeface="Calibri"/>
            </a:endParaRPr>
          </a:p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b="1" dirty="0">
                <a:latin typeface="Calibri"/>
                <a:ea typeface="ＭＳ 明朝"/>
                <a:cs typeface="Calibri"/>
              </a:rPr>
              <a:t>No make-up labs unless you present the instructor with an official university excuse</a:t>
            </a:r>
            <a:r>
              <a:rPr lang="en-US" b="1" dirty="0" smtClean="0">
                <a:latin typeface="Calibri"/>
                <a:ea typeface="ＭＳ 明朝"/>
                <a:cs typeface="Calibri"/>
              </a:rPr>
              <a:t>. For COVID health checks, send a screen shot of the RED, then go get tested.  </a:t>
            </a:r>
            <a:endParaRPr lang="en-US" b="1" dirty="0">
              <a:latin typeface="Calibri"/>
              <a:ea typeface="ＭＳ 明朝"/>
              <a:cs typeface="Calibri"/>
            </a:endParaRPr>
          </a:p>
          <a:p>
            <a:pPr marL="342900" marR="0" lvl="0" indent="-3429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endParaRPr lang="en-US" b="1" dirty="0" smtClean="0">
              <a:latin typeface="Calibri"/>
              <a:ea typeface="ＭＳ 明朝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95872" y="593474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984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otebook_examp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599" y="0"/>
            <a:ext cx="5299364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942954" y="1671576"/>
            <a:ext cx="195530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NO PENCILS</a:t>
            </a:r>
          </a:p>
          <a:p>
            <a:r>
              <a:rPr lang="en-US" sz="2800" b="1" dirty="0" smtClean="0"/>
              <a:t>PENS ONLY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-709" y="1346922"/>
            <a:ext cx="195530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NO PENCILS</a:t>
            </a:r>
          </a:p>
          <a:p>
            <a:r>
              <a:rPr lang="en-US" sz="2800" b="1" dirty="0" smtClean="0"/>
              <a:t>PENS ONLY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573650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071"/>
            <a:ext cx="4720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Policies and Procedures</a:t>
            </a:r>
            <a:endParaRPr lang="en-US" sz="3600" b="1" dirty="0"/>
          </a:p>
        </p:txBody>
      </p:sp>
      <p:sp>
        <p:nvSpPr>
          <p:cNvPr id="3" name="object 3"/>
          <p:cNvSpPr txBox="1"/>
          <p:nvPr/>
        </p:nvSpPr>
        <p:spPr>
          <a:xfrm>
            <a:off x="-106051" y="1361260"/>
            <a:ext cx="9133422" cy="39087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55650" lvl="1" indent="-285750">
              <a:spcBef>
                <a:spcPts val="1200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Late to lab, receive </a:t>
            </a:r>
            <a:r>
              <a:rPr lang="en-US" sz="2800" b="1" dirty="0" smtClean="0">
                <a:solidFill>
                  <a:srgbClr val="002B5C"/>
                </a:solidFill>
                <a:latin typeface="Georgia"/>
                <a:cs typeface="Georgia"/>
              </a:rPr>
              <a:t>50% deduction on notebook score</a:t>
            </a: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.  </a:t>
            </a:r>
          </a:p>
          <a:p>
            <a:pPr marL="755650" lvl="1" indent="-285750">
              <a:spcBef>
                <a:spcPts val="1200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More than 20 minutes late to lab, receive </a:t>
            </a:r>
            <a:r>
              <a:rPr lang="en-US" sz="2800" b="1" dirty="0" smtClean="0">
                <a:solidFill>
                  <a:srgbClr val="002B5C"/>
                </a:solidFill>
                <a:latin typeface="Georgia"/>
                <a:cs typeface="Georgia"/>
              </a:rPr>
              <a:t>ZERO for lab notebook score</a:t>
            </a: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.</a:t>
            </a:r>
          </a:p>
          <a:p>
            <a:pPr marL="755650" lvl="1" indent="-285750">
              <a:spcBef>
                <a:spcPts val="1200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Include </a:t>
            </a:r>
            <a:r>
              <a:rPr lang="en-US" sz="2800" b="1" dirty="0" smtClean="0">
                <a:solidFill>
                  <a:srgbClr val="002B5C"/>
                </a:solidFill>
                <a:latin typeface="Georgia"/>
                <a:cs typeface="Georgia"/>
              </a:rPr>
              <a:t>everyone</a:t>
            </a: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 </a:t>
            </a:r>
            <a:r>
              <a:rPr lang="en-US" sz="2800" dirty="0">
                <a:solidFill>
                  <a:srgbClr val="002B5C"/>
                </a:solidFill>
                <a:latin typeface="Georgia"/>
                <a:cs typeface="Georgia"/>
              </a:rPr>
              <a:t>on ALL </a:t>
            </a: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emails(the Lab TA, Prof. Rumbach, and Prof. </a:t>
            </a:r>
            <a:r>
              <a:rPr lang="en-US" sz="2800" dirty="0" err="1" smtClean="0">
                <a:solidFill>
                  <a:srgbClr val="002B5C"/>
                </a:solidFill>
                <a:latin typeface="Georgia"/>
                <a:cs typeface="Georgia"/>
              </a:rPr>
              <a:t>Ott</a:t>
            </a: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) </a:t>
            </a:r>
          </a:p>
          <a:p>
            <a:pPr marL="755650" lvl="1" indent="-285750">
              <a:spcBef>
                <a:spcPts val="1200"/>
              </a:spcBef>
              <a:buClr>
                <a:srgbClr val="002B5C"/>
              </a:buClr>
              <a:buFont typeface="Arial"/>
              <a:buChar char="–"/>
              <a:tabLst>
                <a:tab pos="755650" algn="l"/>
              </a:tabLst>
            </a:pPr>
            <a:r>
              <a:rPr lang="en-US" sz="2800" dirty="0" smtClean="0">
                <a:solidFill>
                  <a:srgbClr val="1F497D">
                    <a:lumMod val="75000"/>
                  </a:srgbClr>
                </a:solidFill>
                <a:latin typeface="Georgia" panose="02040502050405020303" pitchFamily="18" charset="0"/>
              </a:rPr>
              <a:t>Late assignments will receive a deduction of 30% off each working day that they are late.</a:t>
            </a:r>
          </a:p>
        </p:txBody>
      </p:sp>
    </p:spTree>
    <p:extLst>
      <p:ext uri="{BB962C8B-B14F-4D97-AF65-F5344CB8AC3E}">
        <p14:creationId xmlns:p14="http://schemas.microsoft.com/office/powerpoint/2010/main" val="2249834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5071"/>
            <a:ext cx="5838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Lab Reports and Tech Memos</a:t>
            </a:r>
            <a:endParaRPr lang="en-US" sz="3600" b="1" dirty="0"/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-634977" y="684156"/>
            <a:ext cx="9291927" cy="5842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70050" lvl="3" indent="-285750">
              <a:spcBef>
                <a:spcPts val="1720"/>
              </a:spcBef>
              <a:buClr>
                <a:srgbClr val="002B5C"/>
              </a:buClr>
              <a:tabLst>
                <a:tab pos="755650" algn="l"/>
              </a:tabLst>
            </a:pP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Deliverables can be found at the end of every lab handout.</a:t>
            </a:r>
          </a:p>
          <a:p>
            <a:pPr marL="1670050" lvl="3" indent="-285750">
              <a:spcBef>
                <a:spcPts val="1720"/>
              </a:spcBef>
              <a:buClr>
                <a:srgbClr val="002B5C"/>
              </a:buClr>
              <a:tabLst>
                <a:tab pos="755650" algn="l"/>
              </a:tabLst>
            </a:pP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Labs performed in groups of 2, </a:t>
            </a:r>
            <a:r>
              <a:rPr lang="en-US" sz="2800" b="1" dirty="0" smtClean="0">
                <a:solidFill>
                  <a:srgbClr val="002B5C"/>
                </a:solidFill>
                <a:latin typeface="Georgia"/>
                <a:cs typeface="Georgia"/>
              </a:rPr>
              <a:t>deliverables should be done individually</a:t>
            </a:r>
          </a:p>
          <a:p>
            <a:pPr marL="1670050" lvl="3" indent="-285750">
              <a:spcBef>
                <a:spcPts val="1720"/>
              </a:spcBef>
              <a:buClr>
                <a:srgbClr val="002B5C"/>
              </a:buClr>
              <a:tabLst>
                <a:tab pos="755650" algn="l"/>
              </a:tabLst>
            </a:pP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Tech Memos and Reports uploaded as PDF files on Sakai</a:t>
            </a:r>
          </a:p>
          <a:p>
            <a:pPr marL="1670050" lvl="3" indent="-285750">
              <a:spcBef>
                <a:spcPts val="1720"/>
              </a:spcBef>
              <a:buClr>
                <a:srgbClr val="002B5C"/>
              </a:buClr>
              <a:tabLst>
                <a:tab pos="755650" algn="l"/>
              </a:tabLst>
            </a:pP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It is </a:t>
            </a:r>
            <a:r>
              <a:rPr lang="en-US" sz="2800" i="1" dirty="0" smtClean="0">
                <a:solidFill>
                  <a:srgbClr val="002B5C"/>
                </a:solidFill>
                <a:latin typeface="Georgia"/>
                <a:cs typeface="Georgia"/>
              </a:rPr>
              <a:t>your</a:t>
            </a: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 responsibility to make sure your assignments upload properly to Sakai</a:t>
            </a:r>
          </a:p>
          <a:p>
            <a:pPr marL="1670050" lvl="3" indent="-285750">
              <a:spcBef>
                <a:spcPts val="1720"/>
              </a:spcBef>
              <a:buClr>
                <a:srgbClr val="002B5C"/>
              </a:buClr>
              <a:tabLst>
                <a:tab pos="755650" algn="l"/>
              </a:tabLst>
            </a:pPr>
            <a:r>
              <a:rPr lang="en-US" sz="2800" dirty="0" smtClean="0">
                <a:solidFill>
                  <a:srgbClr val="002B5C"/>
                </a:solidFill>
                <a:latin typeface="Georgia"/>
                <a:cs typeface="Georgia"/>
              </a:rPr>
              <a:t>Technical difficulties must be reported to Rumbach and OIT immediately</a:t>
            </a:r>
          </a:p>
          <a:p>
            <a:pPr>
              <a:spcBef>
                <a:spcPts val="1720"/>
              </a:spcBef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1939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3216</TotalTime>
  <Words>696</Words>
  <Application>Microsoft Macintosh PowerPoint</Application>
  <PresentationFormat>On-screen Show (4:3)</PresentationFormat>
  <Paragraphs>79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AME 20216 Lab I</vt:lpstr>
      <vt:lpstr>NO CELL PHONES IN LAB OR LECTURE!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Notre Dame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 20213 Measurments and Data Analysis</dc:title>
  <dc:creator>Paul Rumbach</dc:creator>
  <cp:lastModifiedBy>Paul Rumbach</cp:lastModifiedBy>
  <cp:revision>193</cp:revision>
  <dcterms:created xsi:type="dcterms:W3CDTF">2015-01-13T15:45:12Z</dcterms:created>
  <dcterms:modified xsi:type="dcterms:W3CDTF">2021-02-11T17:12:36Z</dcterms:modified>
</cp:coreProperties>
</file>

<file path=docProps/thumbnail.jpeg>
</file>